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2" r:id="rId9"/>
    <p:sldId id="283" r:id="rId10"/>
    <p:sldId id="263" r:id="rId11"/>
    <p:sldId id="265" r:id="rId12"/>
    <p:sldId id="266" r:id="rId13"/>
    <p:sldId id="267" r:id="rId14"/>
    <p:sldId id="268" r:id="rId15"/>
    <p:sldId id="271" r:id="rId16"/>
    <p:sldId id="272" r:id="rId17"/>
    <p:sldId id="269" r:id="rId18"/>
    <p:sldId id="270" r:id="rId19"/>
    <p:sldId id="273" r:id="rId20"/>
    <p:sldId id="274" r:id="rId21"/>
    <p:sldId id="275" r:id="rId22"/>
    <p:sldId id="277" r:id="rId23"/>
    <p:sldId id="276" r:id="rId24"/>
    <p:sldId id="279" r:id="rId25"/>
    <p:sldId id="280" r:id="rId26"/>
    <p:sldId id="281" r:id="rId27"/>
    <p:sldId id="278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864368"/>
        <c:axId val="124913776"/>
        <c:axId val="237365416"/>
      </c:bar3DChart>
      <c:catAx>
        <c:axId val="23786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4913776"/>
        <c:crosses val="autoZero"/>
        <c:auto val="1"/>
        <c:lblAlgn val="ctr"/>
        <c:lblOffset val="100"/>
        <c:noMultiLvlLbl val="0"/>
      </c:catAx>
      <c:valAx>
        <c:axId val="12491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7864368"/>
        <c:crosses val="autoZero"/>
        <c:crossBetween val="between"/>
      </c:valAx>
      <c:serAx>
        <c:axId val="237365416"/>
        <c:scaling>
          <c:orientation val="minMax"/>
        </c:scaling>
        <c:delete val="0"/>
        <c:axPos val="b"/>
        <c:majorTickMark val="out"/>
        <c:minorTickMark val="none"/>
        <c:tickLblPos val="nextTo"/>
        <c:crossAx val="124913776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7B3C7-F1C5-481B-829F-309943612A30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B5A4E-B6D2-4781-B04D-36F6E603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06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299AF7-1B09-4AA3-AC68-56E4EA7A210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53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80B96B-5CD5-44B1-8F84-CE4A17D34F43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Figure 4-27</a:t>
            </a:r>
          </a:p>
        </p:txBody>
      </p:sp>
    </p:spTree>
    <p:extLst>
      <p:ext uri="{BB962C8B-B14F-4D97-AF65-F5344CB8AC3E}">
        <p14:creationId xmlns:p14="http://schemas.microsoft.com/office/powerpoint/2010/main" val="250358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3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3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23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884914893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575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7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2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1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7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2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2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0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183FD-B43A-49FE-B81E-9C8019D8896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1718-0F84-41B9-A6B1-1B9B65B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9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Usage_share_of_operating_systems#/media/File:Operatingsystem_market_share.sv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00" y="1270000"/>
            <a:ext cx="55118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9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core vs. Multi core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4" y="1543050"/>
            <a:ext cx="5238750" cy="25717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657600"/>
            <a:ext cx="523875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356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 has to make it easy for the user to communicate their requests to the computer</a:t>
            </a:r>
          </a:p>
          <a:p>
            <a:r>
              <a:rPr lang="en-US" dirty="0" smtClean="0"/>
              <a:t>First interface was CLI = command line interface</a:t>
            </a:r>
          </a:p>
          <a:p>
            <a:r>
              <a:rPr lang="en-US" dirty="0" smtClean="0"/>
              <a:t>Still visible in Windows as “command window” or in MacOS as “Terminal” window</a:t>
            </a:r>
          </a:p>
          <a:p>
            <a:r>
              <a:rPr lang="en-US" dirty="0" smtClean="0"/>
              <a:t>Not very friendly – depended on user to remember commands and filenames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64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33" y="1600200"/>
            <a:ext cx="8146734" cy="4525963"/>
          </a:xfrm>
        </p:spPr>
      </p:pic>
    </p:spTree>
    <p:extLst>
      <p:ext uri="{BB962C8B-B14F-4D97-AF65-F5344CB8AC3E}">
        <p14:creationId xmlns:p14="http://schemas.microsoft.com/office/powerpoint/2010/main" val="1234864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control elements of a GUI (graphical user interface)</a:t>
            </a:r>
          </a:p>
          <a:p>
            <a:pPr lvl="1"/>
            <a:r>
              <a:rPr lang="en-US" sz="1800" dirty="0" smtClean="0"/>
              <a:t>Desktop</a:t>
            </a:r>
          </a:p>
          <a:p>
            <a:pPr lvl="1"/>
            <a:r>
              <a:rPr lang="en-US" sz="1800" dirty="0" smtClean="0"/>
              <a:t>Taskbar or dock</a:t>
            </a:r>
          </a:p>
          <a:p>
            <a:pPr lvl="1"/>
            <a:r>
              <a:rPr lang="en-US" sz="1800" dirty="0" smtClean="0"/>
              <a:t>Dropdown menus</a:t>
            </a:r>
          </a:p>
          <a:p>
            <a:pPr lvl="1"/>
            <a:r>
              <a:rPr lang="en-US" sz="1800" dirty="0" smtClean="0"/>
              <a:t>Start screen</a:t>
            </a:r>
          </a:p>
          <a:p>
            <a:pPr lvl="1"/>
            <a:r>
              <a:rPr lang="en-US" sz="1800" dirty="0" smtClean="0"/>
              <a:t>Icon</a:t>
            </a:r>
          </a:p>
          <a:p>
            <a:pPr lvl="1"/>
            <a:r>
              <a:rPr lang="en-US" sz="1800" dirty="0" smtClean="0"/>
              <a:t>Pointing device</a:t>
            </a:r>
            <a:endParaRPr lang="en-US" sz="1800" dirty="0"/>
          </a:p>
          <a:p>
            <a:r>
              <a:rPr lang="en-US" sz="2200" dirty="0" smtClean="0"/>
              <a:t>Xerox PARC (Palo Alto Research Center) – first GUI</a:t>
            </a:r>
          </a:p>
          <a:p>
            <a:r>
              <a:rPr lang="en-US" sz="2200" dirty="0" smtClean="0"/>
              <a:t>Steve Jobs ‘borrowed’ it from them for the Macintosh</a:t>
            </a:r>
          </a:p>
          <a:p>
            <a:r>
              <a:rPr lang="en-US" sz="2200" dirty="0" smtClean="0"/>
              <a:t>Bill Gates ‘borrowed’ it from Apple for Windows</a:t>
            </a:r>
          </a:p>
        </p:txBody>
      </p:sp>
    </p:spTree>
    <p:extLst>
      <p:ext uri="{BB962C8B-B14F-4D97-AF65-F5344CB8AC3E}">
        <p14:creationId xmlns:p14="http://schemas.microsoft.com/office/powerpoint/2010/main" val="28211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GUI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062" y="2029619"/>
            <a:ext cx="5095875" cy="3667125"/>
          </a:xfrm>
        </p:spPr>
      </p:pic>
    </p:spTree>
    <p:extLst>
      <p:ext uri="{BB962C8B-B14F-4D97-AF65-F5344CB8AC3E}">
        <p14:creationId xmlns:p14="http://schemas.microsoft.com/office/powerpoint/2010/main" val="2310546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the OS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an OS? yes!  Without it your computer will not be useable </a:t>
            </a:r>
          </a:p>
          <a:p>
            <a:r>
              <a:rPr lang="en-US" dirty="0" smtClean="0"/>
              <a:t>Having one OS versus another?  Yes!  Most software insists on being installed on one operating system and one only</a:t>
            </a:r>
          </a:p>
          <a:p>
            <a:r>
              <a:rPr lang="en-US" dirty="0" smtClean="0"/>
              <a:t>Which one is best?  That is very much a matter of opinion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146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Names in </a:t>
            </a:r>
            <a:r>
              <a:rPr lang="en-US" dirty="0" err="1" smtClean="0"/>
              <a:t>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Microsoft Windows in all its versions has about 90% of the Desktop OS market </a:t>
            </a:r>
          </a:p>
          <a:p>
            <a:r>
              <a:rPr lang="en-US" dirty="0" smtClean="0"/>
              <a:t>Mac OS X has about 4%</a:t>
            </a:r>
          </a:p>
          <a:p>
            <a:r>
              <a:rPr lang="en-US" dirty="0" smtClean="0"/>
              <a:t>Linux has about 2%</a:t>
            </a:r>
          </a:p>
          <a:p>
            <a:r>
              <a:rPr lang="en-US" dirty="0">
                <a:hlinkClick r:id="rId2"/>
              </a:rPr>
              <a:t>https://en.wikipedia.org/wiki/Usage_share_of_operating_systems#/</a:t>
            </a:r>
            <a:r>
              <a:rPr lang="en-US" dirty="0" smtClean="0">
                <a:hlinkClick r:id="rId2"/>
              </a:rPr>
              <a:t>media/File:Operatingsystem_market_share.svg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727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UNIX and Linux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UNIX operating system was developed in 1969 at AT&amp;T’s Bell </a:t>
            </a:r>
            <a:r>
              <a:rPr lang="en-US" sz="2400" dirty="0" smtClean="0"/>
              <a:t>Labs, by Dennis Ritchie and Ken Thompson</a:t>
            </a:r>
            <a:endParaRPr lang="en-US" sz="2400" dirty="0" smtClean="0"/>
          </a:p>
          <a:p>
            <a:pPr lvl="1"/>
            <a:r>
              <a:rPr lang="en-US" sz="2000" dirty="0" smtClean="0"/>
              <a:t>Dependable in multiuser environments</a:t>
            </a:r>
          </a:p>
          <a:p>
            <a:r>
              <a:rPr lang="en-US" sz="2400" dirty="0" smtClean="0"/>
              <a:t>Linus Torvalds created Linux based on what he knew of UNIX</a:t>
            </a:r>
          </a:p>
          <a:p>
            <a:r>
              <a:rPr lang="en-US" sz="2400" dirty="0" smtClean="0"/>
              <a:t>Linux is an operating system distributed along with its source code under the terms of a GPL (General Public License)</a:t>
            </a:r>
          </a:p>
          <a:p>
            <a:pPr lvl="1"/>
            <a:r>
              <a:rPr lang="en-US" sz="2000" dirty="0" smtClean="0"/>
              <a:t>A Linux distribution is a download that contains the Linux kernel, system utilities, graphical user interface, applications, and an installation routine.  It is free.</a:t>
            </a:r>
            <a:endParaRPr lang="en-US" sz="2400" dirty="0" smtClean="0"/>
          </a:p>
          <a:p>
            <a:r>
              <a:rPr lang="en-US" sz="2400" dirty="0" smtClean="0"/>
              <a:t>Unix and Linux are more </a:t>
            </a:r>
            <a:r>
              <a:rPr lang="en-US" sz="2400" b="1" dirty="0" smtClean="0"/>
              <a:t>stable</a:t>
            </a:r>
            <a:r>
              <a:rPr lang="en-US" sz="2400" dirty="0" smtClean="0"/>
              <a:t> than other operating systems. = do not crash as often</a:t>
            </a:r>
          </a:p>
          <a:p>
            <a:endParaRPr lang="en-US" sz="2400" dirty="0" smtClean="0"/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Chapter 4: Operating Systems and File Management</a:t>
            </a:r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3491FA3-C4B1-4E7D-9938-F45289C763D9}" type="slidenum">
              <a:rPr lang="en-US">
                <a:cs typeface="Arial" charset="0"/>
              </a:rPr>
              <a:pPr/>
              <a:t>17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2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UNIX and Linux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Chapter 4: Operating Systems and File Management</a:t>
            </a: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776923-B5BA-4F28-82CB-A2DA8E241A6A}" type="slidenum">
              <a:rPr lang="en-US">
                <a:cs typeface="Arial" charset="0"/>
              </a:rPr>
              <a:pPr/>
              <a:t>18</a:t>
            </a:fld>
            <a:endParaRPr lang="en-US">
              <a:cs typeface="Arial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47" y="1524000"/>
            <a:ext cx="5542532" cy="4614863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048000"/>
            <a:ext cx="35814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5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for non-Apple phones and </a:t>
            </a:r>
            <a:r>
              <a:rPr lang="en-US" dirty="0" smtClean="0"/>
              <a:t>tablets</a:t>
            </a:r>
          </a:p>
          <a:p>
            <a:pPr lvl="1"/>
            <a:r>
              <a:rPr lang="en-US" dirty="0" smtClean="0"/>
              <a:t>created by Google</a:t>
            </a:r>
            <a:endParaRPr lang="en-US" dirty="0" smtClean="0"/>
          </a:p>
          <a:p>
            <a:r>
              <a:rPr lang="en-US" dirty="0" smtClean="0"/>
              <a:t>iOS for Apple iPhones and iPads</a:t>
            </a:r>
          </a:p>
          <a:p>
            <a:r>
              <a:rPr lang="en-US" dirty="0" smtClean="0"/>
              <a:t>Microsoft </a:t>
            </a:r>
            <a:r>
              <a:rPr lang="en-US" dirty="0" smtClean="0"/>
              <a:t>also has </a:t>
            </a:r>
            <a:r>
              <a:rPr lang="en-US" dirty="0" smtClean="0"/>
              <a:t>one for its Windows devices</a:t>
            </a:r>
          </a:p>
          <a:p>
            <a:r>
              <a:rPr lang="en-US" dirty="0" smtClean="0"/>
              <a:t>Android has biggest share in market for mobile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– the instructions that make the CPU do useful things</a:t>
            </a:r>
          </a:p>
          <a:p>
            <a:r>
              <a:rPr lang="en-US" dirty="0" smtClean="0"/>
              <a:t>Divided into two main categories</a:t>
            </a:r>
          </a:p>
          <a:p>
            <a:pPr lvl="1"/>
            <a:r>
              <a:rPr lang="en-US" dirty="0" smtClean="0"/>
              <a:t>System software</a:t>
            </a:r>
          </a:p>
          <a:p>
            <a:pPr lvl="1"/>
            <a:r>
              <a:rPr lang="en-US" dirty="0" smtClean="0"/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195681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want from an 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with 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Software</a:t>
            </a:r>
          </a:p>
          <a:p>
            <a:r>
              <a:rPr lang="en-US" dirty="0" smtClean="0"/>
              <a:t>Ease of use</a:t>
            </a:r>
          </a:p>
          <a:p>
            <a:pPr lvl="1"/>
            <a:r>
              <a:rPr lang="en-US" dirty="0" smtClean="0"/>
              <a:t>Intuitive interface</a:t>
            </a:r>
          </a:p>
          <a:p>
            <a:r>
              <a:rPr lang="en-US" dirty="0" smtClean="0"/>
              <a:t>Reliable</a:t>
            </a:r>
          </a:p>
          <a:p>
            <a:pPr lvl="1"/>
            <a:r>
              <a:rPr lang="en-US" dirty="0" smtClean="0"/>
              <a:t>Stable</a:t>
            </a:r>
          </a:p>
          <a:p>
            <a:r>
              <a:rPr lang="en-US" dirty="0" smtClean="0"/>
              <a:t>Price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good OS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Cleaning up your drives</a:t>
            </a:r>
          </a:p>
          <a:p>
            <a:pPr lvl="1"/>
            <a:r>
              <a:rPr lang="en-US" dirty="0" smtClean="0"/>
              <a:t>In Windows, right clicking on a drive icon and then “Properties” will show you how full the drive is</a:t>
            </a:r>
          </a:p>
          <a:p>
            <a:pPr lvl="1"/>
            <a:r>
              <a:rPr lang="en-US" dirty="0" smtClean="0"/>
              <a:t>An app like </a:t>
            </a:r>
            <a:r>
              <a:rPr lang="en-US" dirty="0" err="1" smtClean="0"/>
              <a:t>CCleaner</a:t>
            </a:r>
            <a:r>
              <a:rPr lang="en-US" dirty="0" smtClean="0"/>
              <a:t> can help you get rid of temporary files from your browser</a:t>
            </a:r>
          </a:p>
          <a:p>
            <a:pPr lvl="1"/>
            <a:r>
              <a:rPr lang="en-US" dirty="0" smtClean="0"/>
              <a:t>Putting a file in the Recycle bin does not really erase it</a:t>
            </a:r>
          </a:p>
          <a:p>
            <a:r>
              <a:rPr lang="en-US" dirty="0" smtClean="0"/>
              <a:t>To speed up an application</a:t>
            </a:r>
          </a:p>
          <a:p>
            <a:pPr lvl="1"/>
            <a:r>
              <a:rPr lang="en-US" dirty="0" smtClean="0"/>
              <a:t>Don’t have too many others running, even in the background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0623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7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 good OS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 aware of how many applications you have running at one time</a:t>
            </a:r>
          </a:p>
          <a:p>
            <a:pPr lvl="1"/>
            <a:r>
              <a:rPr lang="en-US" dirty="0" smtClean="0"/>
              <a:t>Too many can slow all of them down</a:t>
            </a:r>
          </a:p>
          <a:p>
            <a:pPr lvl="1"/>
            <a:r>
              <a:rPr lang="en-US" dirty="0" smtClean="0"/>
              <a:t>All of them take up memory and CPU cycles, even when minimized</a:t>
            </a:r>
          </a:p>
          <a:p>
            <a:r>
              <a:rPr lang="en-US" dirty="0" smtClean="0"/>
              <a:t>Usually have to find the “Quit” or “Exit” choice on a menu to actually stop app</a:t>
            </a:r>
          </a:p>
          <a:p>
            <a:r>
              <a:rPr lang="en-US" dirty="0" smtClean="0"/>
              <a:t>Some apps have “memory leaks” where they continually take up more and more memory</a:t>
            </a:r>
          </a:p>
          <a:p>
            <a:pPr lvl="1"/>
            <a:r>
              <a:rPr lang="en-US" dirty="0" smtClean="0"/>
              <a:t>An error in the app</a:t>
            </a:r>
          </a:p>
          <a:p>
            <a:pPr lvl="1"/>
            <a:r>
              <a:rPr lang="en-US" dirty="0" smtClean="0"/>
              <a:t>Stopping it and restarting it may help</a:t>
            </a:r>
          </a:p>
          <a:p>
            <a:r>
              <a:rPr lang="en-US" dirty="0" smtClean="0"/>
              <a:t>Every OS has some way to see what processes and applications are running – Windows, </a:t>
            </a:r>
            <a:r>
              <a:rPr lang="en-US" smtClean="0"/>
              <a:t>it’s Task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22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good OS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backups</a:t>
            </a:r>
          </a:p>
          <a:p>
            <a:pPr lvl="1"/>
            <a:r>
              <a:rPr lang="en-US" dirty="0" smtClean="0"/>
              <a:t>Copy of important files</a:t>
            </a:r>
          </a:p>
          <a:p>
            <a:pPr lvl="1"/>
            <a:r>
              <a:rPr lang="en-US" dirty="0" smtClean="0"/>
              <a:t>In case hardware fails, computer is stolen, file is accidently deleted</a:t>
            </a:r>
          </a:p>
          <a:p>
            <a:pPr lvl="1"/>
            <a:r>
              <a:rPr lang="en-US" dirty="0" smtClean="0"/>
              <a:t>Put the backup copies somewhere else, not on the same computer</a:t>
            </a:r>
          </a:p>
          <a:p>
            <a:pPr lvl="1"/>
            <a:r>
              <a:rPr lang="en-US" dirty="0" smtClean="0"/>
              <a:t>Vitally important for businesses!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Companies can go out of business if they lose their data = customers, invoices, inventory, accounts payable, accounts receivable</a:t>
            </a:r>
          </a:p>
          <a:p>
            <a:r>
              <a:rPr lang="en-US" dirty="0" smtClean="0"/>
              <a:t>They make regular backups and (ideally) put them somewhere physically separate from the business location</a:t>
            </a:r>
          </a:p>
          <a:p>
            <a:r>
              <a:rPr lang="en-US" dirty="0" smtClean="0"/>
              <a:t>Manual backups, automated backup systems</a:t>
            </a:r>
          </a:p>
          <a:p>
            <a:r>
              <a:rPr lang="en-US" dirty="0" smtClean="0"/>
              <a:t>Recovering a file from a Recycle bin – does not always work!!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69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you need backups?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accidently erased a file you need</a:t>
            </a:r>
          </a:p>
          <a:p>
            <a:r>
              <a:rPr lang="en-US" dirty="0" smtClean="0"/>
              <a:t>The computer was stolen or lost or destroyed</a:t>
            </a:r>
          </a:p>
          <a:p>
            <a:r>
              <a:rPr lang="en-US" dirty="0" smtClean="0"/>
              <a:t>The hardware (hard drive, SSD, etc.) failed and the data is inaccessible or corrupted</a:t>
            </a:r>
          </a:p>
          <a:p>
            <a:r>
              <a:rPr lang="en-US" dirty="0" smtClean="0"/>
              <a:t>There are companies which specialize in recovering data from devices – they are not always successful and they are always costly!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00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 about 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Case I: you think something is deleted completely and it is NOT!</a:t>
            </a:r>
          </a:p>
          <a:p>
            <a:pPr lvl="1"/>
            <a:r>
              <a:rPr lang="en-US" dirty="0" smtClean="0"/>
              <a:t>Word keeps text that is “deleted” in the file!  Some politicians have found this out the hard way</a:t>
            </a:r>
            <a:endParaRPr lang="en-US" dirty="0"/>
          </a:p>
          <a:p>
            <a:r>
              <a:rPr lang="en-US" dirty="0" smtClean="0"/>
              <a:t>Case II: you think something is not “really” deleted and it IS!</a:t>
            </a:r>
          </a:p>
          <a:p>
            <a:pPr lvl="1"/>
            <a:r>
              <a:rPr lang="en-US" dirty="0" smtClean="0"/>
              <a:t>The Trash Can/Recycle Bin on your Desktop will not restore a file indefinitely!  The longer you wait between deletion and restoration, the less likely it will work!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75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If you want to add a new piece of hardware to your computer system, like a printer, modem, scanner, etc.  the OS may not know how to talk to it.</a:t>
            </a:r>
          </a:p>
          <a:p>
            <a:r>
              <a:rPr lang="en-US" dirty="0" smtClean="0"/>
              <a:t>The device should come with software (on a CD or downloaded from the manufacturer’s site) that is installed so that it is part of the OS.  This software is a </a:t>
            </a:r>
            <a:r>
              <a:rPr lang="en-US" b="1" dirty="0" smtClean="0"/>
              <a:t>device driver.</a:t>
            </a:r>
            <a:endParaRPr lang="en-US" dirty="0" smtClean="0"/>
          </a:p>
          <a:p>
            <a:r>
              <a:rPr lang="en-US" dirty="0" smtClean="0"/>
              <a:t>Modern OS’s usually have device drivers for most standard hardware, so you don’t have to do anything.  </a:t>
            </a:r>
            <a:endParaRPr lang="en-US" dirty="0"/>
          </a:p>
          <a:p>
            <a:r>
              <a:rPr lang="en-US" dirty="0" smtClean="0"/>
              <a:t>But if a new device does not seem to work some or all of the time, check to see if you need to install (or update) a device driver.  Check the manufacturer’s site.</a:t>
            </a:r>
          </a:p>
          <a:p>
            <a:r>
              <a:rPr lang="en-US" dirty="0" smtClean="0"/>
              <a:t>This software prevents application developers from having to write code to deal directly with hardware devices.  The driver in the OS acts as a “middleman”.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44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categories of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help you get your work done </a:t>
            </a:r>
          </a:p>
          <a:p>
            <a:pPr lvl="1"/>
            <a:r>
              <a:rPr lang="en-US" dirty="0" smtClean="0"/>
              <a:t>Word processing, spreadsheets, music players, browsers, graphics editors</a:t>
            </a:r>
          </a:p>
          <a:p>
            <a:r>
              <a:rPr lang="en-US" dirty="0" smtClean="0"/>
              <a:t>System software keeps the computer functioning correctly</a:t>
            </a:r>
          </a:p>
          <a:p>
            <a:pPr lvl="1"/>
            <a:r>
              <a:rPr lang="en-US" dirty="0" smtClean="0"/>
              <a:t>Utilities – defragment, virus checkers</a:t>
            </a:r>
          </a:p>
          <a:p>
            <a:pPr lvl="1"/>
            <a:r>
              <a:rPr lang="en-US" dirty="0" smtClean="0"/>
              <a:t>Operating System – controls the hardware parts of the computer as well as the other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08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of a computer 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937" y="2310606"/>
            <a:ext cx="6334125" cy="3105150"/>
          </a:xfrm>
        </p:spPr>
      </p:pic>
    </p:spTree>
    <p:extLst>
      <p:ext uri="{BB962C8B-B14F-4D97-AF65-F5344CB8AC3E}">
        <p14:creationId xmlns:p14="http://schemas.microsoft.com/office/powerpoint/2010/main" val="286846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Apps and OS work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application like MS Word is given a command “Print this document”</a:t>
            </a:r>
          </a:p>
          <a:p>
            <a:r>
              <a:rPr lang="en-US" dirty="0" smtClean="0"/>
              <a:t>It passes the file and the command to the OS (Word does not know much about printers)</a:t>
            </a:r>
          </a:p>
          <a:p>
            <a:r>
              <a:rPr lang="en-US" dirty="0" smtClean="0"/>
              <a:t>The OS does know about printers and how to communicate with them</a:t>
            </a:r>
          </a:p>
          <a:p>
            <a:r>
              <a:rPr lang="en-US" dirty="0" smtClean="0"/>
              <a:t>The OS sends the document to be printed then reports to MS Word that it has been printed</a:t>
            </a:r>
          </a:p>
          <a:p>
            <a:r>
              <a:rPr lang="en-US" dirty="0" smtClean="0"/>
              <a:t>The printer prints</a:t>
            </a:r>
          </a:p>
        </p:txBody>
      </p:sp>
    </p:spTree>
    <p:extLst>
      <p:ext uri="{BB962C8B-B14F-4D97-AF65-F5344CB8AC3E}">
        <p14:creationId xmlns:p14="http://schemas.microsoft.com/office/powerpoint/2010/main" val="10231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OS’s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Manage memory (remember virtual memory – that’s the OS)</a:t>
            </a:r>
          </a:p>
          <a:p>
            <a:r>
              <a:rPr lang="en-US" dirty="0" smtClean="0"/>
              <a:t>Manage the file system (so that it knows where files are, can delete them, copy them)</a:t>
            </a:r>
          </a:p>
          <a:p>
            <a:r>
              <a:rPr lang="en-US" dirty="0" smtClean="0"/>
              <a:t>Manage the User Interface (GUI, CLI)</a:t>
            </a:r>
          </a:p>
          <a:p>
            <a:r>
              <a:rPr lang="en-US" dirty="0" smtClean="0"/>
              <a:t>Manages the hardware resources – mouse, keyboard, printer, speakers</a:t>
            </a:r>
          </a:p>
          <a:p>
            <a:r>
              <a:rPr lang="en-US" dirty="0" smtClean="0"/>
              <a:t>Manages the CPU(s) to perform the user tasks requested (multi-tasking, multi-threading)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26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CPUs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Multi-tasking</a:t>
            </a:r>
          </a:p>
          <a:p>
            <a:pPr lvl="1"/>
            <a:r>
              <a:rPr lang="en-US" dirty="0" smtClean="0"/>
              <a:t>Most OS’s do this these days</a:t>
            </a:r>
          </a:p>
          <a:p>
            <a:pPr lvl="1"/>
            <a:r>
              <a:rPr lang="en-US" dirty="0" smtClean="0"/>
              <a:t>On Windows press Alt-Tab or look at Task Manager to see what’s happening “at the same time”</a:t>
            </a:r>
          </a:p>
          <a:p>
            <a:pPr lvl="1"/>
            <a:r>
              <a:rPr lang="en-US" dirty="0" smtClean="0"/>
              <a:t>If only one CPU, multi-tasking is a simulation, slicing up CPU time and giving one slice to each task that wants to run</a:t>
            </a:r>
          </a:p>
        </p:txBody>
      </p:sp>
    </p:spTree>
    <p:extLst>
      <p:ext uri="{BB962C8B-B14F-4D97-AF65-F5344CB8AC3E}">
        <p14:creationId xmlns:p14="http://schemas.microsoft.com/office/powerpoint/2010/main" val="404351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the machine in question has more than one physical CPU, then multitasking is done by literally giving each processor a task </a:t>
            </a:r>
          </a:p>
          <a:p>
            <a:r>
              <a:rPr lang="en-US" dirty="0" smtClean="0"/>
              <a:t>The OS needs to know this is happening so that it can</a:t>
            </a:r>
          </a:p>
          <a:p>
            <a:pPr lvl="1"/>
            <a:r>
              <a:rPr lang="en-US" dirty="0" smtClean="0"/>
              <a:t>Divide tasks into pieces for different CPUs</a:t>
            </a:r>
          </a:p>
          <a:p>
            <a:pPr lvl="1"/>
            <a:r>
              <a:rPr lang="en-US" dirty="0" smtClean="0"/>
              <a:t>Balance the load between CPUs</a:t>
            </a:r>
          </a:p>
          <a:p>
            <a:pPr lvl="1"/>
            <a:r>
              <a:rPr lang="en-US" dirty="0" smtClean="0"/>
              <a:t>Help the CPUs communicate with each other</a:t>
            </a:r>
          </a:p>
          <a:p>
            <a:pPr lvl="1"/>
            <a:r>
              <a:rPr lang="en-US" dirty="0" smtClean="0"/>
              <a:t>Manage each processor’s 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more specialized form of multitasking</a:t>
            </a:r>
          </a:p>
          <a:p>
            <a:r>
              <a:rPr lang="en-US" dirty="0" smtClean="0"/>
              <a:t>Suppose ONE application had several things it needed to do, which could be done independent of each other</a:t>
            </a:r>
          </a:p>
          <a:p>
            <a:r>
              <a:rPr lang="en-US" dirty="0" smtClean="0"/>
              <a:t>Arranging those to happen “at the same time” for the SAME application is multithreading</a:t>
            </a:r>
          </a:p>
          <a:p>
            <a:r>
              <a:rPr lang="en-US" dirty="0" smtClean="0"/>
              <a:t>A game might be rendering a graphics scene at the same time it’s figuring out the aliens’ next move</a:t>
            </a:r>
          </a:p>
          <a:p>
            <a:r>
              <a:rPr lang="en-US" dirty="0" smtClean="0"/>
              <a:t>Can be done with one CPU (simulation) or more CPUs </a:t>
            </a:r>
            <a:r>
              <a:rPr lang="en-US" smtClean="0"/>
              <a:t>(multiprocessing)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523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29260e11-fb2e-4edf-951a-8545dadf1c0d"/>
  <p:tag name="TPVERSION" val="6"/>
  <p:tag name="TPFULLVERSION" val="7.4.0.111"/>
  <p:tag name="PPTVERSION" val="15"/>
  <p:tag name="TPOS" val="2"/>
  <p:tag name="TPLASTSAVEVERSION" val="6.2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1389</Words>
  <Application>Microsoft Office PowerPoint</Application>
  <PresentationFormat>On-screen Show (4:3)</PresentationFormat>
  <Paragraphs>144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Operating Systems</vt:lpstr>
      <vt:lpstr>Software</vt:lpstr>
      <vt:lpstr>Two categories of Software</vt:lpstr>
      <vt:lpstr>Diagram of a computer system</vt:lpstr>
      <vt:lpstr>Apps and OS work together</vt:lpstr>
      <vt:lpstr>The OS’s jobs</vt:lpstr>
      <vt:lpstr>Managing CPUs</vt:lpstr>
      <vt:lpstr>Multiprocessing</vt:lpstr>
      <vt:lpstr>Multithreading</vt:lpstr>
      <vt:lpstr>Single core vs. Multi core</vt:lpstr>
      <vt:lpstr>User Interface</vt:lpstr>
      <vt:lpstr>CLI</vt:lpstr>
      <vt:lpstr>User Interfaces</vt:lpstr>
      <vt:lpstr>Sample GUI</vt:lpstr>
      <vt:lpstr>Does the OS matter?</vt:lpstr>
      <vt:lpstr>The Big Names in OSes</vt:lpstr>
      <vt:lpstr>UNIX and Linux</vt:lpstr>
      <vt:lpstr>UNIX and Linux</vt:lpstr>
      <vt:lpstr>Other OSes</vt:lpstr>
      <vt:lpstr>What do you want from an OS?</vt:lpstr>
      <vt:lpstr>Being a good OS user</vt:lpstr>
      <vt:lpstr>Be a good OS user</vt:lpstr>
      <vt:lpstr>Being a good OS user</vt:lpstr>
      <vt:lpstr>Backups continued</vt:lpstr>
      <vt:lpstr>Why do you need backups?</vt:lpstr>
      <vt:lpstr>Cautions about deletions</vt:lpstr>
      <vt:lpstr>Device Drivers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</dc:title>
  <dc:creator>Debby</dc:creator>
  <cp:lastModifiedBy>Debby</cp:lastModifiedBy>
  <cp:revision>22</cp:revision>
  <dcterms:created xsi:type="dcterms:W3CDTF">2014-10-08T02:54:55Z</dcterms:created>
  <dcterms:modified xsi:type="dcterms:W3CDTF">2018-09-26T20:28:58Z</dcterms:modified>
</cp:coreProperties>
</file>